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68" r:id="rId3"/>
    <p:sldId id="286" r:id="rId4"/>
    <p:sldId id="287" r:id="rId5"/>
    <p:sldId id="269" r:id="rId6"/>
    <p:sldId id="270" r:id="rId7"/>
    <p:sldId id="271" r:id="rId8"/>
    <p:sldId id="273" r:id="rId9"/>
    <p:sldId id="274" r:id="rId10"/>
    <p:sldId id="289" r:id="rId11"/>
    <p:sldId id="276" r:id="rId12"/>
    <p:sldId id="290" r:id="rId13"/>
    <p:sldId id="291" r:id="rId14"/>
    <p:sldId id="279" r:id="rId15"/>
    <p:sldId id="292" r:id="rId16"/>
    <p:sldId id="294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C8BB6"/>
    <a:srgbClr val="FF2F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020"/>
    <p:restoredTop sz="95187"/>
  </p:normalViewPr>
  <p:slideViewPr>
    <p:cSldViewPr snapToGrid="0" snapToObjects="1">
      <p:cViewPr varScale="1">
        <p:scale>
          <a:sx n="91" d="100"/>
          <a:sy n="91" d="100"/>
        </p:scale>
        <p:origin x="117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B3CD99-4F48-C34E-9999-8628B9BBFBA6}" type="datetimeFigureOut">
              <a:rPr lang="en-US" smtClean="0"/>
              <a:t>6/10/19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801A32-7889-1845-AC52-77784EE1AB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169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C4586CF3-9D3A-904E-B13A-A066E555004E}"/>
              </a:ext>
            </a:extLst>
          </p:cNvPr>
          <p:cNvSpPr/>
          <p:nvPr userDrawn="1"/>
        </p:nvSpPr>
        <p:spPr>
          <a:xfrm>
            <a:off x="129516" y="111903"/>
            <a:ext cx="11932968" cy="6634193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367E9E6-2B57-7A47-A3FC-18FB745905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68362" y="382676"/>
            <a:ext cx="1441705" cy="584475"/>
          </a:xfrm>
          <a:prstGeom prst="rect">
            <a:avLst/>
          </a:prstGeom>
        </p:spPr>
      </p:pic>
      <p:sp>
        <p:nvSpPr>
          <p:cNvPr id="15" name="Right Triangle 14">
            <a:extLst>
              <a:ext uri="{FF2B5EF4-FFF2-40B4-BE49-F238E27FC236}">
                <a16:creationId xmlns:a16="http://schemas.microsoft.com/office/drawing/2014/main" id="{4DDDFC9E-DC83-6A47-A44D-E1CD8DA3D83A}"/>
              </a:ext>
            </a:extLst>
          </p:cNvPr>
          <p:cNvSpPr/>
          <p:nvPr userDrawn="1"/>
        </p:nvSpPr>
        <p:spPr>
          <a:xfrm flipH="1">
            <a:off x="8347695" y="1219200"/>
            <a:ext cx="3684648" cy="5502275"/>
          </a:xfrm>
          <a:prstGeom prst="rtTriangle">
            <a:avLst/>
          </a:prstGeom>
          <a:solidFill>
            <a:srgbClr val="6C8B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5469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2791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Think 2018 / DOC ID / Month XX, 2018 / © 2018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1499617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400800" y="1499617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557094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08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Think 2018 / DOC ID / Month XX, 2018 /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4633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Think 2018 / DOC ID / Month XX, 2018 / © 2018 IBM Corporation</a:t>
            </a:r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12191999" cy="1720852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32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66864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Think 2018 / DOC ID / Month XX, 2018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/>
            </a:lvl1pPr>
            <a:lvl2pPr marL="230712" indent="-230712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400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215630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6916616" cy="6027740"/>
          </a:xfrm>
        </p:spPr>
        <p:txBody>
          <a:bodyPr/>
          <a:lstStyle>
            <a:lvl1pPr marL="156629" indent="-156629">
              <a:tabLst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Think 2018 / DOC ID / Month XX, 2018 /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1814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D5E75E-8681-B64F-8485-3F304FDCD8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642" y="820867"/>
            <a:ext cx="11768528" cy="527978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B6F814-333A-554B-B84E-71DEF7E484E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3642" y="6356350"/>
            <a:ext cx="3004930" cy="365125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200" smtClean="0">
                <a:effectLst/>
              </a:defRPr>
            </a:lvl1pPr>
          </a:lstStyle>
          <a:p>
            <a:r>
              <a:rPr lang="en-IN" dirty="0"/>
              <a:t>Hands on workshop on cloud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4E61D9-96A6-0A4A-A836-619A7DF95F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90506" y="6356350"/>
            <a:ext cx="4114800" cy="365125"/>
          </a:xfrm>
        </p:spPr>
        <p:txBody>
          <a:bodyPr/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9BA36C-8F49-B44F-9DE9-69EA0B639A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fld id="{5D425F9E-BE9E-3E4B-A065-6D955E0DE51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7CBA8D-132B-8949-9F50-BD297EE9F699}"/>
              </a:ext>
            </a:extLst>
          </p:cNvPr>
          <p:cNvSpPr/>
          <p:nvPr userDrawn="1"/>
        </p:nvSpPr>
        <p:spPr>
          <a:xfrm>
            <a:off x="0" y="0"/>
            <a:ext cx="12192000" cy="662152"/>
          </a:xfrm>
          <a:prstGeom prst="rect">
            <a:avLst/>
          </a:prstGeom>
          <a:solidFill>
            <a:srgbClr val="6C8BB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sz="32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A770D05-4D70-6E4D-AEB9-C1A51A8C561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18983" y="195000"/>
            <a:ext cx="521589" cy="21145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42490A1-CAF5-4F4D-935F-1FBBB5042C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8255"/>
            <a:ext cx="12192000" cy="643897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29383436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967A8B-98BE-F145-997B-B368E7C931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B5A6C2-B2E8-A145-93DA-CCB46D3134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81FBFD-C506-2341-8A53-A8D8C181C4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fld id="{1EDDFF04-AF7A-CF47-A676-02B6F637C9D5}" type="datetime4">
              <a:rPr lang="en-IN" smtClean="0"/>
              <a:pPr/>
              <a:t>10 June 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B40740-1255-AE45-8423-327EF2EFBC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F88499-B34C-E941-935D-FE30045376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fld id="{5D425F9E-BE9E-3E4B-A065-6D955E0DE51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1DFE42F-484A-AB4C-8DFE-B2C539E039AE}"/>
              </a:ext>
            </a:extLst>
          </p:cNvPr>
          <p:cNvSpPr/>
          <p:nvPr userDrawn="1"/>
        </p:nvSpPr>
        <p:spPr>
          <a:xfrm>
            <a:off x="0" y="0"/>
            <a:ext cx="12192000" cy="662152"/>
          </a:xfrm>
          <a:prstGeom prst="rect">
            <a:avLst/>
          </a:prstGeom>
          <a:solidFill>
            <a:srgbClr val="6C8BB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sz="32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94B9559-1129-C94C-9B0D-02A69860968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18983" y="195000"/>
            <a:ext cx="521589" cy="211455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3F03346E-B0A5-6F4F-935E-65CF88C947EF}"/>
              </a:ext>
            </a:extLst>
          </p:cNvPr>
          <p:cNvSpPr txBox="1">
            <a:spLocks/>
          </p:cNvSpPr>
          <p:nvPr userDrawn="1"/>
        </p:nvSpPr>
        <p:spPr>
          <a:xfrm>
            <a:off x="0" y="18255"/>
            <a:ext cx="12192000" cy="643897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36418359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C2207A-4723-2743-8CCA-B61B2FC3D8A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984292" cy="365125"/>
          </a:xfrm>
        </p:spPr>
        <p:txBody>
          <a:bodyPr/>
          <a:lstStyle>
            <a:lvl1pPr>
              <a:defRPr lang="en-US" sz="1200" smtClean="0">
                <a:effectLst/>
              </a:defRPr>
            </a:lvl1pPr>
          </a:lstStyle>
          <a:p>
            <a:r>
              <a:rPr lang="en-IN" dirty="0"/>
              <a:t>Hands on workshop on cloud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3956AB-8267-DC4D-889C-7F2B734706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fld id="{5D425F9E-BE9E-3E4B-A065-6D955E0DE51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ED26454-80B8-1E46-8951-AEFF75E3DB9D}"/>
              </a:ext>
            </a:extLst>
          </p:cNvPr>
          <p:cNvSpPr/>
          <p:nvPr userDrawn="1"/>
        </p:nvSpPr>
        <p:spPr>
          <a:xfrm>
            <a:off x="0" y="0"/>
            <a:ext cx="12192000" cy="662152"/>
          </a:xfrm>
          <a:prstGeom prst="rect">
            <a:avLst/>
          </a:prstGeom>
          <a:solidFill>
            <a:srgbClr val="6C8BB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sz="32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27C7F3F-DB5B-EE45-B52F-6AD018DEBE9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18983" y="195000"/>
            <a:ext cx="521589" cy="211455"/>
          </a:xfrm>
          <a:prstGeom prst="rect">
            <a:avLst/>
          </a:prstGeom>
        </p:spPr>
      </p:pic>
      <p:sp>
        <p:nvSpPr>
          <p:cNvPr id="10" name="Footer Placeholder 2">
            <a:extLst>
              <a:ext uri="{FF2B5EF4-FFF2-40B4-BE49-F238E27FC236}">
                <a16:creationId xmlns:a16="http://schemas.microsoft.com/office/drawing/2014/main" id="{5D1772DB-E1BC-E046-B3A6-49FFE0B35C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AB524B71-3987-184D-AF7E-666E9075AA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8255"/>
            <a:ext cx="12192000" cy="643897"/>
          </a:xfrm>
          <a:prstGeom prst="rect">
            <a:avLst/>
          </a:prstGeom>
        </p:spPr>
        <p:txBody>
          <a:bodyPr anchor="ctr"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2018179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2D99E4-DA1E-3E43-85EE-DB43CD0FA81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984292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IN" dirty="0"/>
              <a:t>Hands on workshop on cloud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3FF5D3-6A4B-8B4C-AD19-FEE80EFC5C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1B3C08-F7FC-A347-A489-D2E444635E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25F9E-BE9E-3E4B-A065-6D955E0DE51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C6BFD43-5EE8-E848-B059-10125D66A48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200" y="891251"/>
            <a:ext cx="5119869" cy="53365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Content Placeholder 8">
            <a:extLst>
              <a:ext uri="{FF2B5EF4-FFF2-40B4-BE49-F238E27FC236}">
                <a16:creationId xmlns:a16="http://schemas.microsoft.com/office/drawing/2014/main" id="{F7374546-5EB2-E94C-A131-E68F92478ECD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233931" y="891251"/>
            <a:ext cx="5119869" cy="53365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D12F3D5-A364-584C-8A41-B665662950E7}"/>
              </a:ext>
            </a:extLst>
          </p:cNvPr>
          <p:cNvSpPr/>
          <p:nvPr userDrawn="1"/>
        </p:nvSpPr>
        <p:spPr>
          <a:xfrm>
            <a:off x="0" y="0"/>
            <a:ext cx="12192000" cy="662152"/>
          </a:xfrm>
          <a:prstGeom prst="rect">
            <a:avLst/>
          </a:prstGeom>
          <a:solidFill>
            <a:srgbClr val="6C8BB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sz="320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D58945B-8A8C-5E43-A550-17FB88AD80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8255"/>
            <a:ext cx="12192000" cy="643897"/>
          </a:xfrm>
          <a:prstGeom prst="rect">
            <a:avLst/>
          </a:prstGeom>
        </p:spPr>
        <p:txBody>
          <a:bodyPr anchor="ctr"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33665604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C2207A-4723-2743-8CCA-B61B2FC3D8A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984292" cy="365125"/>
          </a:xfrm>
        </p:spPr>
        <p:txBody>
          <a:bodyPr/>
          <a:lstStyle>
            <a:lvl1pPr>
              <a:defRPr lang="en-US" sz="1200" smtClean="0">
                <a:effectLst/>
              </a:defRPr>
            </a:lvl1pPr>
          </a:lstStyle>
          <a:p>
            <a:r>
              <a:rPr lang="en-IN" dirty="0"/>
              <a:t>Hands on workshop on cloud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3956AB-8267-DC4D-889C-7F2B734706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fld id="{5D425F9E-BE9E-3E4B-A065-6D955E0DE51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27C7F3F-DB5B-EE45-B52F-6AD018DEBE9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18983" y="195000"/>
            <a:ext cx="521589" cy="211455"/>
          </a:xfrm>
          <a:prstGeom prst="rect">
            <a:avLst/>
          </a:prstGeom>
        </p:spPr>
      </p:pic>
      <p:sp>
        <p:nvSpPr>
          <p:cNvPr id="10" name="Footer Placeholder 2">
            <a:extLst>
              <a:ext uri="{FF2B5EF4-FFF2-40B4-BE49-F238E27FC236}">
                <a16:creationId xmlns:a16="http://schemas.microsoft.com/office/drawing/2014/main" id="{5D1772DB-E1BC-E046-B3A6-49FFE0B35C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62351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80417"/>
            <a:ext cx="5486400" cy="1338409"/>
          </a:xfrm>
        </p:spPr>
        <p:txBody>
          <a:bodyPr/>
          <a:lstStyle>
            <a:lvl1pPr>
              <a:defRPr sz="2133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Think 2018 / DOC ID / Month XX, 2018 / © 2018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949620"/>
            <a:ext cx="11277600" cy="4435179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28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376268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377696"/>
            <a:ext cx="5486400" cy="47548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© 2018 IBM Corporation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99617"/>
            <a:ext cx="5486400" cy="466859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467"/>
              </a:spcBef>
              <a:buFontTx/>
              <a:buNone/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070728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390788" y="1203090"/>
            <a:ext cx="10886813" cy="5080068"/>
          </a:xfrm>
        </p:spPr>
        <p:txBody>
          <a:bodyPr/>
          <a:lstStyle>
            <a:lvl2pPr marL="529351" indent="-210893">
              <a:buClr>
                <a:schemeClr val="tx1"/>
              </a:buClr>
              <a:buSzPct val="90000"/>
              <a:buFont typeface=".AppleSystemUIFont" charset="-120"/>
              <a:buChar char="–"/>
              <a:defRPr/>
            </a:lvl2pPr>
            <a:lvl3pPr marL="788735" indent="-229944">
              <a:buFont typeface="LucidaGrande" charset="0"/>
              <a:buChar char="-"/>
              <a:defRPr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Rectangle 10">
            <a:extLst>
              <a:ext uri="{FF2B5EF4-FFF2-40B4-BE49-F238E27FC236}">
                <a16:creationId xmlns:a16="http://schemas.microsoft.com/office/drawing/2014/main" id="{38FAD6DF-6C15-E446-85A6-A3EE02FAE91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6195F61-18A5-496F-99BC-14D9FC7ECCF8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Rectangle 11">
            <a:extLst>
              <a:ext uri="{FF2B5EF4-FFF2-40B4-BE49-F238E27FC236}">
                <a16:creationId xmlns:a16="http://schemas.microsoft.com/office/drawing/2014/main" id="{D8C3FD6C-7396-4A4E-A823-179480EBD9B6}"/>
              </a:ext>
            </a:extLst>
          </p:cNvPr>
          <p:cNvSpPr>
            <a:spLocks noGrp="1" noChangeArrowheads="1"/>
          </p:cNvSpPr>
          <p:nvPr>
            <p:ph type="ftr" sz="quarter" idx="12"/>
          </p:nvPr>
        </p:nvSpPr>
        <p:spPr>
          <a:xfrm>
            <a:off x="304800" y="6435307"/>
            <a:ext cx="8534400" cy="18288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4305607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BD3ADE-BC17-E248-A021-BB38B89F537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IN" dirty="0"/>
              <a:t>Hands on workshop on cloud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F0BA2C-6724-BA44-9426-E6E6C84CFC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C8EEEE-E3AB-F641-A07A-99494656B8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fld id="{5D425F9E-BE9E-3E4B-A065-6D955E0DE51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6723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6" r:id="rId5"/>
    <p:sldLayoutId id="2147483668" r:id="rId6"/>
    <p:sldLayoutId id="2147483658" r:id="rId7"/>
    <p:sldLayoutId id="2147483659" r:id="rId8"/>
    <p:sldLayoutId id="2147483660" r:id="rId9"/>
    <p:sldLayoutId id="2147483662" r:id="rId10"/>
    <p:sldLayoutId id="2147483663" r:id="rId11"/>
    <p:sldLayoutId id="2147483664" r:id="rId12"/>
    <p:sldLayoutId id="2147483665" r:id="rId13"/>
    <p:sldLayoutId id="2147483666" r:id="rId14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hub.docker.com/" TargetMode="External"/><Relationship Id="rId2" Type="http://schemas.openxmlformats.org/officeDocument/2006/relationships/hyperlink" Target="https://cloud.ibm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cloud.ibm.com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hub.docker.com/r/tutum/hello-world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22FC5D7-B0EA-A24F-86B8-2F451A000F26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5A5B11B0-3FF4-D447-A65E-6F780C59795B}" type="datetime4">
              <a:rPr lang="en-IN" smtClean="0">
                <a:solidFill>
                  <a:schemeClr val="bg1"/>
                </a:solidFill>
              </a:rPr>
              <a:pPr/>
              <a:t>10 June 2019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E26898C-DE25-B745-AD13-B7E7B0C6C81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D425F9E-BE9E-3E4B-A065-6D955E0DE516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801357-663C-C545-A4A2-32BD185D30A8}"/>
              </a:ext>
            </a:extLst>
          </p:cNvPr>
          <p:cNvSpPr txBox="1"/>
          <p:nvPr/>
        </p:nvSpPr>
        <p:spPr>
          <a:xfrm>
            <a:off x="2911762" y="1982450"/>
            <a:ext cx="7070438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Hands on Lab</a:t>
            </a:r>
          </a:p>
          <a:p>
            <a:endParaRPr lang="en-IN" sz="2000" b="1" dirty="0">
              <a:solidFill>
                <a:schemeClr val="bg1"/>
              </a:solidFill>
            </a:endParaRPr>
          </a:p>
          <a:p>
            <a:r>
              <a:rPr lang="en-IN" sz="2000" b="1" dirty="0">
                <a:solidFill>
                  <a:schemeClr val="bg1"/>
                </a:solidFill>
              </a:rPr>
              <a:t>Deploy an application on IBM Cloud Kubernetes Cluster</a:t>
            </a:r>
            <a:endParaRPr lang="en-US" sz="2000" b="1" dirty="0">
              <a:solidFill>
                <a:schemeClr val="bg1"/>
              </a:solidFill>
            </a:endParaRPr>
          </a:p>
          <a:p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5" name="Right Triangle 4">
            <a:extLst>
              <a:ext uri="{FF2B5EF4-FFF2-40B4-BE49-F238E27FC236}">
                <a16:creationId xmlns:a16="http://schemas.microsoft.com/office/drawing/2014/main" id="{A5A8B6E7-2293-C545-A159-9C95C18C4775}"/>
              </a:ext>
            </a:extLst>
          </p:cNvPr>
          <p:cNvSpPr/>
          <p:nvPr/>
        </p:nvSpPr>
        <p:spPr>
          <a:xfrm flipH="1">
            <a:off x="8347695" y="1219200"/>
            <a:ext cx="3684648" cy="5502275"/>
          </a:xfrm>
          <a:prstGeom prst="rtTriangl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397C6E-77E8-3041-BE01-9D62863ACAFE}"/>
              </a:ext>
            </a:extLst>
          </p:cNvPr>
          <p:cNvSpPr txBox="1"/>
          <p:nvPr/>
        </p:nvSpPr>
        <p:spPr>
          <a:xfrm>
            <a:off x="7407322" y="3829106"/>
            <a:ext cx="24065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Jeya Gandhi Rajan M</a:t>
            </a:r>
          </a:p>
        </p:txBody>
      </p:sp>
    </p:spTree>
    <p:extLst>
      <p:ext uri="{BB962C8B-B14F-4D97-AF65-F5344CB8AC3E}">
        <p14:creationId xmlns:p14="http://schemas.microsoft.com/office/powerpoint/2010/main" val="37891526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E16AE1-C401-134E-8DA0-0FA50E3616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Hands on workshop on cloud</a:t>
            </a: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1FC126-7CA5-1647-B3DE-9B91EB07C9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25F9E-BE9E-3E4B-A065-6D955E0DE516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DB919C9-0641-894F-BF39-F273C9D86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Expose the service outside the cluster</a:t>
            </a:r>
          </a:p>
        </p:txBody>
      </p:sp>
      <p:sp>
        <p:nvSpPr>
          <p:cNvPr id="9" name="Content Placeholder 1">
            <a:extLst>
              <a:ext uri="{FF2B5EF4-FFF2-40B4-BE49-F238E27FC236}">
                <a16:creationId xmlns:a16="http://schemas.microsoft.com/office/drawing/2014/main" id="{AC1A0332-1103-E14E-A5B4-79850BACD23C}"/>
              </a:ext>
            </a:extLst>
          </p:cNvPr>
          <p:cNvSpPr txBox="1">
            <a:spLocks/>
          </p:cNvSpPr>
          <p:nvPr/>
        </p:nvSpPr>
        <p:spPr>
          <a:xfrm>
            <a:off x="163642" y="820868"/>
            <a:ext cx="11768528" cy="186387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Use 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</a:rPr>
              <a:t>kubectl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 expose </a:t>
            </a:r>
            <a:r>
              <a:rPr lang="en-US" dirty="0"/>
              <a:t>to expose the deployed app outside the cluster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CA4CE33-F05F-384C-AF3D-3E8075D06E21}"/>
              </a:ext>
            </a:extLst>
          </p:cNvPr>
          <p:cNvSpPr/>
          <p:nvPr/>
        </p:nvSpPr>
        <p:spPr>
          <a:xfrm>
            <a:off x="404517" y="1560825"/>
            <a:ext cx="109376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kubectl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expose deployment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myhello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--port=8020 --target-port=80 --type=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NodePort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C64B256-B3BD-AB4D-906F-52A7B982F09F}"/>
              </a:ext>
            </a:extLst>
          </p:cNvPr>
          <p:cNvSpPr/>
          <p:nvPr/>
        </p:nvSpPr>
        <p:spPr>
          <a:xfrm>
            <a:off x="292297" y="4052422"/>
            <a:ext cx="22525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kubectl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get all</a:t>
            </a:r>
          </a:p>
        </p:txBody>
      </p:sp>
      <p:sp>
        <p:nvSpPr>
          <p:cNvPr id="12" name="Content Placeholder 1">
            <a:extLst>
              <a:ext uri="{FF2B5EF4-FFF2-40B4-BE49-F238E27FC236}">
                <a16:creationId xmlns:a16="http://schemas.microsoft.com/office/drawing/2014/main" id="{94219DB4-D7B1-6541-8A71-CB1F2697D4DF}"/>
              </a:ext>
            </a:extLst>
          </p:cNvPr>
          <p:cNvSpPr txBox="1">
            <a:spLocks/>
          </p:cNvSpPr>
          <p:nvPr/>
        </p:nvSpPr>
        <p:spPr>
          <a:xfrm>
            <a:off x="292297" y="2911706"/>
            <a:ext cx="11768528" cy="186387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See the resources created. </a:t>
            </a:r>
          </a:p>
          <a:p>
            <a:r>
              <a:rPr lang="en-US" dirty="0"/>
              <a:t>Note that service is exposed in the port 30803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7AB36DB-F687-094E-9745-97BA425B56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517" y="2211692"/>
            <a:ext cx="10591800" cy="381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794BE41-4484-5443-925D-9179B01DDD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517" y="4464050"/>
            <a:ext cx="6985000" cy="189230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1C5AD8E-766B-4644-8065-25DE4A6AFA1B}"/>
              </a:ext>
            </a:extLst>
          </p:cNvPr>
          <p:cNvCxnSpPr>
            <a:cxnSpLocks/>
          </p:cNvCxnSpPr>
          <p:nvPr/>
        </p:nvCxnSpPr>
        <p:spPr>
          <a:xfrm>
            <a:off x="163642" y="5510544"/>
            <a:ext cx="6309729" cy="0"/>
          </a:xfrm>
          <a:prstGeom prst="line">
            <a:avLst/>
          </a:prstGeom>
          <a:ln>
            <a:solidFill>
              <a:srgbClr val="FF2F92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41152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1E0E17F-093F-604B-AD2E-051A7A6D36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 to the Worker Nodes tab</a:t>
            </a:r>
          </a:p>
          <a:p>
            <a:r>
              <a:rPr lang="en-US" dirty="0"/>
              <a:t>Look at the Public IP Column</a:t>
            </a:r>
          </a:p>
          <a:p>
            <a:r>
              <a:rPr lang="en-US" dirty="0"/>
              <a:t>Note that the public </a:t>
            </a:r>
            <a:r>
              <a:rPr lang="en-US" dirty="0" err="1"/>
              <a:t>ip</a:t>
            </a:r>
            <a:r>
              <a:rPr lang="en-US" dirty="0"/>
              <a:t> is </a:t>
            </a:r>
            <a:r>
              <a:rPr lang="en-US" dirty="0">
                <a:solidFill>
                  <a:srgbClr val="FF2F92"/>
                </a:solidFill>
              </a:rPr>
              <a:t>173.193.82.62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E16AE1-C401-134E-8DA0-0FA50E3616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Hands on workshop on cloud</a:t>
            </a: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1FC126-7CA5-1647-B3DE-9B91EB07C9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25F9E-BE9E-3E4B-A065-6D955E0DE516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DB919C9-0641-894F-BF39-F273C9D86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 the public IP of the cluster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753CCB5-648C-844E-A752-B0730CB429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341" y="2694347"/>
            <a:ext cx="8716736" cy="3662003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BBD3CD0-7278-204D-A926-A9142A02B79D}"/>
              </a:ext>
            </a:extLst>
          </p:cNvPr>
          <p:cNvCxnSpPr>
            <a:cxnSpLocks/>
          </p:cNvCxnSpPr>
          <p:nvPr/>
        </p:nvCxnSpPr>
        <p:spPr>
          <a:xfrm>
            <a:off x="6371771" y="5902429"/>
            <a:ext cx="1132115" cy="0"/>
          </a:xfrm>
          <a:prstGeom prst="line">
            <a:avLst/>
          </a:prstGeom>
          <a:ln>
            <a:solidFill>
              <a:srgbClr val="FF2F92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92762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E16AE1-C401-134E-8DA0-0FA50E3616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Hands on workshop on cloud</a:t>
            </a: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1FC126-7CA5-1647-B3DE-9B91EB07C9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25F9E-BE9E-3E4B-A065-6D955E0DE516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DB919C9-0641-894F-BF39-F273C9D86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 the deployed application</a:t>
            </a:r>
          </a:p>
        </p:txBody>
      </p:sp>
      <p:sp>
        <p:nvSpPr>
          <p:cNvPr id="9" name="Content Placeholder 1">
            <a:extLst>
              <a:ext uri="{FF2B5EF4-FFF2-40B4-BE49-F238E27FC236}">
                <a16:creationId xmlns:a16="http://schemas.microsoft.com/office/drawing/2014/main" id="{AC1A0332-1103-E14E-A5B4-79850BACD23C}"/>
              </a:ext>
            </a:extLst>
          </p:cNvPr>
          <p:cNvSpPr txBox="1">
            <a:spLocks/>
          </p:cNvSpPr>
          <p:nvPr/>
        </p:nvSpPr>
        <p:spPr>
          <a:xfrm>
            <a:off x="163642" y="820868"/>
            <a:ext cx="11768528" cy="186387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Access the application using the IP and Port that we identified in the previous steps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CA4CE33-F05F-384C-AF3D-3E8075D06E21}"/>
              </a:ext>
            </a:extLst>
          </p:cNvPr>
          <p:cNvSpPr/>
          <p:nvPr/>
        </p:nvSpPr>
        <p:spPr>
          <a:xfrm>
            <a:off x="480982" y="1673422"/>
            <a:ext cx="37689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http://173.193.82.62:30803</a:t>
            </a:r>
          </a:p>
        </p:txBody>
      </p:sp>
      <p:sp>
        <p:nvSpPr>
          <p:cNvPr id="12" name="Content Placeholder 1">
            <a:extLst>
              <a:ext uri="{FF2B5EF4-FFF2-40B4-BE49-F238E27FC236}">
                <a16:creationId xmlns:a16="http://schemas.microsoft.com/office/drawing/2014/main" id="{94219DB4-D7B1-6541-8A71-CB1F2697D4DF}"/>
              </a:ext>
            </a:extLst>
          </p:cNvPr>
          <p:cNvSpPr txBox="1">
            <a:spLocks/>
          </p:cNvSpPr>
          <p:nvPr/>
        </p:nvSpPr>
        <p:spPr>
          <a:xfrm>
            <a:off x="179984" y="4147808"/>
            <a:ext cx="11768528" cy="186387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Note that the host name displayed in the application is same as the pod name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794BE41-4484-5443-925D-9179B01DDD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1748" y="4829175"/>
            <a:ext cx="6985000" cy="189230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1C5AD8E-766B-4644-8065-25DE4A6AFA1B}"/>
              </a:ext>
            </a:extLst>
          </p:cNvPr>
          <p:cNvCxnSpPr>
            <a:cxnSpLocks/>
          </p:cNvCxnSpPr>
          <p:nvPr/>
        </p:nvCxnSpPr>
        <p:spPr>
          <a:xfrm>
            <a:off x="1666107" y="5297771"/>
            <a:ext cx="3193142" cy="0"/>
          </a:xfrm>
          <a:prstGeom prst="line">
            <a:avLst/>
          </a:prstGeom>
          <a:ln>
            <a:solidFill>
              <a:srgbClr val="FF2F92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8CB55F8C-0CC6-6745-821A-FE9ACAA374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4216" y="1435102"/>
            <a:ext cx="6315648" cy="249928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8B0901C-27CB-9C49-A9AF-C33AA5192888}"/>
              </a:ext>
            </a:extLst>
          </p:cNvPr>
          <p:cNvCxnSpPr>
            <a:cxnSpLocks/>
          </p:cNvCxnSpPr>
          <p:nvPr/>
        </p:nvCxnSpPr>
        <p:spPr>
          <a:xfrm>
            <a:off x="7754850" y="3429000"/>
            <a:ext cx="3193142" cy="0"/>
          </a:xfrm>
          <a:prstGeom prst="line">
            <a:avLst/>
          </a:prstGeom>
          <a:ln>
            <a:solidFill>
              <a:srgbClr val="FF2F92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16189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Content Placeholder 6">
            <a:extLst>
              <a:ext uri="{FF2B5EF4-FFF2-40B4-BE49-F238E27FC236}">
                <a16:creationId xmlns:a16="http://schemas.microsoft.com/office/drawing/2014/main" id="{FE16EE1F-A834-1643-A6C5-F97E1B955A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5201" y="4079902"/>
            <a:ext cx="7112000" cy="2209800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E16AE1-C401-134E-8DA0-0FA50E3616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Hands on workshop on cloud</a:t>
            </a: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1FC126-7CA5-1647-B3DE-9B91EB07C9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25F9E-BE9E-3E4B-A065-6D955E0DE516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DB919C9-0641-894F-BF39-F273C9D86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Scaling the application</a:t>
            </a:r>
          </a:p>
        </p:txBody>
      </p:sp>
      <p:sp>
        <p:nvSpPr>
          <p:cNvPr id="9" name="Content Placeholder 1">
            <a:extLst>
              <a:ext uri="{FF2B5EF4-FFF2-40B4-BE49-F238E27FC236}">
                <a16:creationId xmlns:a16="http://schemas.microsoft.com/office/drawing/2014/main" id="{AC1A0332-1103-E14E-A5B4-79850BACD23C}"/>
              </a:ext>
            </a:extLst>
          </p:cNvPr>
          <p:cNvSpPr txBox="1">
            <a:spLocks/>
          </p:cNvSpPr>
          <p:nvPr/>
        </p:nvSpPr>
        <p:spPr>
          <a:xfrm>
            <a:off x="163642" y="820868"/>
            <a:ext cx="11768528" cy="186387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Use 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</a:rPr>
              <a:t>kubectl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 scale </a:t>
            </a:r>
            <a:r>
              <a:rPr lang="en-US" dirty="0"/>
              <a:t>to scale the application. Here we are going to have 3 instances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CA4CE33-F05F-384C-AF3D-3E8075D06E21}"/>
              </a:ext>
            </a:extLst>
          </p:cNvPr>
          <p:cNvSpPr/>
          <p:nvPr/>
        </p:nvSpPr>
        <p:spPr>
          <a:xfrm>
            <a:off x="404517" y="1673198"/>
            <a:ext cx="70775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kubectl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scale --replicas=3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deployment.apps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myhello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" name="Content Placeholder 1">
            <a:extLst>
              <a:ext uri="{FF2B5EF4-FFF2-40B4-BE49-F238E27FC236}">
                <a16:creationId xmlns:a16="http://schemas.microsoft.com/office/drawing/2014/main" id="{94219DB4-D7B1-6541-8A71-CB1F2697D4DF}"/>
              </a:ext>
            </a:extLst>
          </p:cNvPr>
          <p:cNvSpPr txBox="1">
            <a:spLocks/>
          </p:cNvSpPr>
          <p:nvPr/>
        </p:nvSpPr>
        <p:spPr>
          <a:xfrm>
            <a:off x="292297" y="2911706"/>
            <a:ext cx="11768528" cy="9947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See the 3 instances got created. 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355EB93-05FD-2042-9794-A2E8FFC4FE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198537"/>
            <a:ext cx="8153400" cy="3302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F833919-657E-D44D-A6D7-8A632C6876ED}"/>
              </a:ext>
            </a:extLst>
          </p:cNvPr>
          <p:cNvSpPr/>
          <p:nvPr/>
        </p:nvSpPr>
        <p:spPr>
          <a:xfrm>
            <a:off x="383407" y="4333758"/>
            <a:ext cx="2565400" cy="510070"/>
          </a:xfrm>
          <a:prstGeom prst="rect">
            <a:avLst/>
          </a:prstGeom>
          <a:noFill/>
          <a:ln>
            <a:solidFill>
              <a:srgbClr val="FF2F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057FFA2-C385-7D4E-B828-C6E521350B05}"/>
              </a:ext>
            </a:extLst>
          </p:cNvPr>
          <p:cNvSpPr/>
          <p:nvPr/>
        </p:nvSpPr>
        <p:spPr>
          <a:xfrm>
            <a:off x="3482506" y="5846280"/>
            <a:ext cx="2076465" cy="510070"/>
          </a:xfrm>
          <a:prstGeom prst="rect">
            <a:avLst/>
          </a:prstGeom>
          <a:noFill/>
          <a:ln>
            <a:solidFill>
              <a:srgbClr val="FF2F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9297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E16AE1-C401-134E-8DA0-0FA50E3616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Hands on workshop on cloud</a:t>
            </a: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1FC126-7CA5-1647-B3DE-9B91EB07C9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25F9E-BE9E-3E4B-A065-6D955E0DE516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DB919C9-0641-894F-BF39-F273C9D86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Scaling application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D4FB6A-9B7F-4C46-8112-DAB6DFF38F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5566" y="3645629"/>
            <a:ext cx="5134787" cy="1997528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A05B357-2FBA-ED42-A067-FBCD5DFC11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716" y="662152"/>
            <a:ext cx="11768528" cy="5279785"/>
          </a:xfrm>
        </p:spPr>
        <p:txBody>
          <a:bodyPr/>
          <a:lstStyle/>
          <a:p>
            <a:r>
              <a:rPr lang="en-US" dirty="0"/>
              <a:t>Access the application from another browser and see the host name displayed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0D8A83C-DFF8-9E45-9509-91811416D1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2571" y="1241265"/>
            <a:ext cx="5320779" cy="210558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Content Placeholder 6">
            <a:extLst>
              <a:ext uri="{FF2B5EF4-FFF2-40B4-BE49-F238E27FC236}">
                <a16:creationId xmlns:a16="http://schemas.microsoft.com/office/drawing/2014/main" id="{873781D8-F98E-754A-9019-1A12828925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201" y="4079902"/>
            <a:ext cx="7112000" cy="220980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1A270A5-B956-394E-A681-7E5FCCAAFE6F}"/>
              </a:ext>
            </a:extLst>
          </p:cNvPr>
          <p:cNvCxnSpPr>
            <a:cxnSpLocks/>
          </p:cNvCxnSpPr>
          <p:nvPr/>
        </p:nvCxnSpPr>
        <p:spPr>
          <a:xfrm>
            <a:off x="377371" y="4528514"/>
            <a:ext cx="2507936" cy="0"/>
          </a:xfrm>
          <a:prstGeom prst="line">
            <a:avLst/>
          </a:prstGeom>
          <a:ln>
            <a:solidFill>
              <a:srgbClr val="FF2F92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4F7E0D3-C976-5043-8061-7FDCB4271CE6}"/>
              </a:ext>
            </a:extLst>
          </p:cNvPr>
          <p:cNvCxnSpPr>
            <a:cxnSpLocks/>
          </p:cNvCxnSpPr>
          <p:nvPr/>
        </p:nvCxnSpPr>
        <p:spPr>
          <a:xfrm>
            <a:off x="377371" y="4680914"/>
            <a:ext cx="2507936" cy="0"/>
          </a:xfrm>
          <a:prstGeom prst="line">
            <a:avLst/>
          </a:prstGeom>
          <a:ln>
            <a:solidFill>
              <a:srgbClr val="FF2F92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8B19245-4F2B-5B4D-83F3-365F954A2D55}"/>
              </a:ext>
            </a:extLst>
          </p:cNvPr>
          <p:cNvCxnSpPr>
            <a:cxnSpLocks/>
          </p:cNvCxnSpPr>
          <p:nvPr/>
        </p:nvCxnSpPr>
        <p:spPr>
          <a:xfrm>
            <a:off x="7903028" y="5167143"/>
            <a:ext cx="2507936" cy="0"/>
          </a:xfrm>
          <a:prstGeom prst="line">
            <a:avLst/>
          </a:prstGeom>
          <a:ln>
            <a:solidFill>
              <a:srgbClr val="FF2F92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A3D8B46-929E-BA40-AAD0-56A3C9147AA2}"/>
              </a:ext>
            </a:extLst>
          </p:cNvPr>
          <p:cNvCxnSpPr>
            <a:cxnSpLocks/>
          </p:cNvCxnSpPr>
          <p:nvPr/>
        </p:nvCxnSpPr>
        <p:spPr>
          <a:xfrm>
            <a:off x="7903028" y="2917428"/>
            <a:ext cx="2507936" cy="0"/>
          </a:xfrm>
          <a:prstGeom prst="line">
            <a:avLst/>
          </a:prstGeom>
          <a:ln>
            <a:solidFill>
              <a:srgbClr val="FF2F92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75750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E16AE1-C401-134E-8DA0-0FA50E3616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Hands on workshop on cloud</a:t>
            </a: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1FC126-7CA5-1647-B3DE-9B91EB07C9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25F9E-BE9E-3E4B-A065-6D955E0DE516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DB919C9-0641-894F-BF39-F273C9D86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Scaling application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D4FB6A-9B7F-4C46-8112-DAB6DFF38F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5566" y="3645629"/>
            <a:ext cx="5134787" cy="1997528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A05B357-2FBA-ED42-A067-FBCD5DFC11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716" y="662152"/>
            <a:ext cx="11768528" cy="5279785"/>
          </a:xfrm>
        </p:spPr>
        <p:txBody>
          <a:bodyPr/>
          <a:lstStyle/>
          <a:p>
            <a:r>
              <a:rPr lang="en-US" dirty="0"/>
              <a:t>Access the application from another browser and see the host name displayed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0D8A83C-DFF8-9E45-9509-91811416D1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2571" y="1241265"/>
            <a:ext cx="5320779" cy="210558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Content Placeholder 6">
            <a:extLst>
              <a:ext uri="{FF2B5EF4-FFF2-40B4-BE49-F238E27FC236}">
                <a16:creationId xmlns:a16="http://schemas.microsoft.com/office/drawing/2014/main" id="{873781D8-F98E-754A-9019-1A12828925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201" y="4079902"/>
            <a:ext cx="7112000" cy="220980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1A270A5-B956-394E-A681-7E5FCCAAFE6F}"/>
              </a:ext>
            </a:extLst>
          </p:cNvPr>
          <p:cNvCxnSpPr>
            <a:cxnSpLocks/>
          </p:cNvCxnSpPr>
          <p:nvPr/>
        </p:nvCxnSpPr>
        <p:spPr>
          <a:xfrm>
            <a:off x="377371" y="4528514"/>
            <a:ext cx="2507936" cy="0"/>
          </a:xfrm>
          <a:prstGeom prst="line">
            <a:avLst/>
          </a:prstGeom>
          <a:ln>
            <a:solidFill>
              <a:srgbClr val="FF2F92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4F7E0D3-C976-5043-8061-7FDCB4271CE6}"/>
              </a:ext>
            </a:extLst>
          </p:cNvPr>
          <p:cNvCxnSpPr>
            <a:cxnSpLocks/>
          </p:cNvCxnSpPr>
          <p:nvPr/>
        </p:nvCxnSpPr>
        <p:spPr>
          <a:xfrm>
            <a:off x="377371" y="4680914"/>
            <a:ext cx="2507936" cy="0"/>
          </a:xfrm>
          <a:prstGeom prst="line">
            <a:avLst/>
          </a:prstGeom>
          <a:ln>
            <a:solidFill>
              <a:srgbClr val="FF2F92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8B19245-4F2B-5B4D-83F3-365F954A2D55}"/>
              </a:ext>
            </a:extLst>
          </p:cNvPr>
          <p:cNvCxnSpPr>
            <a:cxnSpLocks/>
          </p:cNvCxnSpPr>
          <p:nvPr/>
        </p:nvCxnSpPr>
        <p:spPr>
          <a:xfrm>
            <a:off x="7903028" y="5167143"/>
            <a:ext cx="2507936" cy="0"/>
          </a:xfrm>
          <a:prstGeom prst="line">
            <a:avLst/>
          </a:prstGeom>
          <a:ln>
            <a:solidFill>
              <a:srgbClr val="FF2F92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A3D8B46-929E-BA40-AAD0-56A3C9147AA2}"/>
              </a:ext>
            </a:extLst>
          </p:cNvPr>
          <p:cNvCxnSpPr>
            <a:cxnSpLocks/>
          </p:cNvCxnSpPr>
          <p:nvPr/>
        </p:nvCxnSpPr>
        <p:spPr>
          <a:xfrm>
            <a:off x="7903028" y="2917428"/>
            <a:ext cx="2507936" cy="0"/>
          </a:xfrm>
          <a:prstGeom prst="line">
            <a:avLst/>
          </a:prstGeom>
          <a:ln>
            <a:solidFill>
              <a:srgbClr val="FF2F92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21127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E16AE1-C401-134E-8DA0-0FA50E3616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Hands on workshop on cloud</a:t>
            </a: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1FC126-7CA5-1647-B3DE-9B91EB07C9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25F9E-BE9E-3E4B-A065-6D955E0DE516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DB919C9-0641-894F-BF39-F273C9D86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Misc</a:t>
            </a:r>
            <a:r>
              <a:rPr lang="en-US" dirty="0"/>
              <a:t> Operations in Kubernetes cluster</a:t>
            </a:r>
          </a:p>
        </p:txBody>
      </p:sp>
      <p:sp>
        <p:nvSpPr>
          <p:cNvPr id="14" name="Content Placeholder 1">
            <a:extLst>
              <a:ext uri="{FF2B5EF4-FFF2-40B4-BE49-F238E27FC236}">
                <a16:creationId xmlns:a16="http://schemas.microsoft.com/office/drawing/2014/main" id="{6D33DB87-2796-5849-BBE9-062CE2A1AC80}"/>
              </a:ext>
            </a:extLst>
          </p:cNvPr>
          <p:cNvSpPr txBox="1">
            <a:spLocks/>
          </p:cNvSpPr>
          <p:nvPr/>
        </p:nvSpPr>
        <p:spPr>
          <a:xfrm>
            <a:off x="91681" y="905188"/>
            <a:ext cx="11768528" cy="89810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Delete pod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85F29A9-0992-AC47-9601-2F3489F63686}"/>
              </a:ext>
            </a:extLst>
          </p:cNvPr>
          <p:cNvSpPr/>
          <p:nvPr/>
        </p:nvSpPr>
        <p:spPr>
          <a:xfrm>
            <a:off x="377721" y="1433961"/>
            <a:ext cx="61125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kubectl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delete pod myhello-554d89984c-j6td2</a:t>
            </a:r>
          </a:p>
        </p:txBody>
      </p:sp>
      <p:sp>
        <p:nvSpPr>
          <p:cNvPr id="18" name="Content Placeholder 1">
            <a:extLst>
              <a:ext uri="{FF2B5EF4-FFF2-40B4-BE49-F238E27FC236}">
                <a16:creationId xmlns:a16="http://schemas.microsoft.com/office/drawing/2014/main" id="{3D728178-7668-264E-82F4-4282F9890E1A}"/>
              </a:ext>
            </a:extLst>
          </p:cNvPr>
          <p:cNvSpPr txBox="1">
            <a:spLocks/>
          </p:cNvSpPr>
          <p:nvPr/>
        </p:nvSpPr>
        <p:spPr>
          <a:xfrm>
            <a:off x="163642" y="2197071"/>
            <a:ext cx="11768528" cy="89810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Describe pod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8B38410-7E95-6841-8820-FEE6CC68053F}"/>
              </a:ext>
            </a:extLst>
          </p:cNvPr>
          <p:cNvSpPr/>
          <p:nvPr/>
        </p:nvSpPr>
        <p:spPr>
          <a:xfrm>
            <a:off x="449682" y="2725844"/>
            <a:ext cx="41825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kubectl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describe pods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myhello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0" name="Content Placeholder 1">
            <a:extLst>
              <a:ext uri="{FF2B5EF4-FFF2-40B4-BE49-F238E27FC236}">
                <a16:creationId xmlns:a16="http://schemas.microsoft.com/office/drawing/2014/main" id="{3A3981A3-2BD9-F546-A0B6-53D951E28D0D}"/>
              </a:ext>
            </a:extLst>
          </p:cNvPr>
          <p:cNvSpPr txBox="1">
            <a:spLocks/>
          </p:cNvSpPr>
          <p:nvPr/>
        </p:nvSpPr>
        <p:spPr>
          <a:xfrm>
            <a:off x="163642" y="3463887"/>
            <a:ext cx="11768528" cy="116620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Delete Resources</a:t>
            </a:r>
            <a:r>
              <a:rPr lang="en-US" sz="1800" dirty="0"/>
              <a:t>   </a:t>
            </a:r>
          </a:p>
          <a:p>
            <a:pPr marL="457200" lvl="1" indent="0">
              <a:buNone/>
            </a:pPr>
            <a:endParaRPr lang="en-US" sz="1400" dirty="0"/>
          </a:p>
          <a:p>
            <a:pPr marL="457200" lvl="1" indent="0">
              <a:buNone/>
            </a:pPr>
            <a:r>
              <a:rPr lang="en-US" sz="2000" dirty="0"/>
              <a:t>The created resources can be deleted through the following commands</a:t>
            </a:r>
            <a:endParaRPr lang="en-US" sz="14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1D81603-1B80-8642-B358-19A44BF57897}"/>
              </a:ext>
            </a:extLst>
          </p:cNvPr>
          <p:cNvSpPr/>
          <p:nvPr/>
        </p:nvSpPr>
        <p:spPr>
          <a:xfrm>
            <a:off x="688833" y="4617852"/>
            <a:ext cx="432041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kubectl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delete deployment –all</a:t>
            </a: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kubectl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delete service --all</a:t>
            </a:r>
          </a:p>
        </p:txBody>
      </p:sp>
    </p:spTree>
    <p:extLst>
      <p:ext uri="{BB962C8B-B14F-4D97-AF65-F5344CB8AC3E}">
        <p14:creationId xmlns:p14="http://schemas.microsoft.com/office/powerpoint/2010/main" val="36174128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37BD8A2-FCB8-1546-8CDF-69AA3FA22C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Objective</a:t>
            </a:r>
          </a:p>
          <a:p>
            <a:r>
              <a:rPr lang="en-US" dirty="0"/>
              <a:t>Pre Requisite</a:t>
            </a:r>
          </a:p>
          <a:p>
            <a:r>
              <a:rPr lang="en-US" dirty="0"/>
              <a:t>Cluster Operations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Deploy the application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Access the application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Scale the application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Delete the application</a:t>
            </a:r>
          </a:p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A3A9CB0-BFF1-6240-907E-172B112944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 dirty="0"/>
              <a:t>Hands on workshop on cloud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6D80EF-7B4E-3A45-87C9-C5FDFC753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25F9E-BE9E-3E4B-A065-6D955E0DE516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1AA653B-5302-E043-8C81-B514B521A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9874409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F1FE9E7-2435-E647-A273-70D84FEC03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Deploy hello-world application docker image in the IBM Cloud Kubernetes cluster</a:t>
            </a:r>
          </a:p>
          <a:p>
            <a:r>
              <a:rPr lang="en-US" dirty="0"/>
              <a:t>Scale the application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50F1FC-5D14-BE4E-AFCF-D098CD7EFB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Hands on workshop on cloud</a:t>
            </a: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DF1AF0-9AFB-5942-87C4-019DE08AB3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25F9E-BE9E-3E4B-A065-6D955E0DE516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DB18717-1CA3-6F4B-8D2C-DEAD4ADF2E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8D0E711-5CAE-004E-A82A-751D889AEA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9090" y="2272120"/>
            <a:ext cx="7837632" cy="3987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8101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F1FE9E7-2435-E647-A273-70D84FEC03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User should have registered and got the IBM cloud account access</a:t>
            </a:r>
          </a:p>
          <a:p>
            <a:endParaRPr lang="en-US" dirty="0"/>
          </a:p>
          <a:p>
            <a:r>
              <a:rPr lang="en-US" dirty="0"/>
              <a:t>The Kubernetes clusters should have been created</a:t>
            </a:r>
          </a:p>
          <a:p>
            <a:endParaRPr lang="en-US" dirty="0"/>
          </a:p>
          <a:p>
            <a:r>
              <a:rPr lang="en-US" dirty="0"/>
              <a:t>You should have access the following URLs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hlinkClick r:id="rId2"/>
              </a:rPr>
              <a:t>https://cloud.ibm.com</a:t>
            </a:r>
            <a:endParaRPr lang="en-US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hlinkClick r:id="rId3"/>
              </a:rPr>
              <a:t>https://hub.docker.com/</a:t>
            </a:r>
            <a:endParaRPr lang="en-US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hlinkClick r:id="rId4"/>
              </a:rPr>
              <a:t>https://github.com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50F1FC-5D14-BE4E-AFCF-D098CD7EFB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Hands on workshop on cloud</a:t>
            </a: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DF1AF0-9AFB-5942-87C4-019DE08AB3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25F9E-BE9E-3E4B-A065-6D955E0DE516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DB18717-1CA3-6F4B-8D2C-DEAD4ADF2E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 Requisite</a:t>
            </a:r>
          </a:p>
        </p:txBody>
      </p:sp>
    </p:spTree>
    <p:extLst>
      <p:ext uri="{BB962C8B-B14F-4D97-AF65-F5344CB8AC3E}">
        <p14:creationId xmlns:p14="http://schemas.microsoft.com/office/powerpoint/2010/main" val="13628052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A4089CB-3C51-7145-9C73-FBB2E0810F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69561" y="1949229"/>
            <a:ext cx="7162609" cy="4151423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D58E69B-0549-A74A-8D3C-6E11FFD04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Hands on workshop on cloud</a:t>
            </a: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3ACCB4-D21E-C347-800C-2A9C91F0E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25F9E-BE9E-3E4B-A065-6D955E0DE516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CF307AE-C2D5-5341-9C5D-2583438591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Login to IBM Cloud 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18EF21DA-6B35-3C4C-AC75-0DE90C18292B}"/>
              </a:ext>
            </a:extLst>
          </p:cNvPr>
          <p:cNvSpPr txBox="1">
            <a:spLocks/>
          </p:cNvSpPr>
          <p:nvPr/>
        </p:nvSpPr>
        <p:spPr>
          <a:xfrm>
            <a:off x="163642" y="820867"/>
            <a:ext cx="11768528" cy="527978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Login to the IBM cloud account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>
                <a:hlinkClick r:id="rId3"/>
              </a:rPr>
              <a:t>https://cloud.ibm.com</a:t>
            </a:r>
            <a:endParaRPr lang="en-US" dirty="0"/>
          </a:p>
          <a:p>
            <a:r>
              <a:rPr lang="en-IN" dirty="0"/>
              <a:t>Click on Kubernetes Clusters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83674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1E0E17F-093F-604B-AD2E-051A7A6D36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Click on </a:t>
            </a:r>
            <a:r>
              <a:rPr lang="en-US" dirty="0" err="1"/>
              <a:t>mycluster</a:t>
            </a:r>
            <a:r>
              <a:rPr lang="en-US" dirty="0"/>
              <a:t>, which you have already created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E16AE1-C401-134E-8DA0-0FA50E3616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Hands on workshop on cloud</a:t>
            </a: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1FC126-7CA5-1647-B3DE-9B91EB07C9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25F9E-BE9E-3E4B-A065-6D955E0DE516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DB919C9-0641-894F-BF39-F273C9D86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 Kubernetes cluster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D85031-1AC2-CF46-ADB7-927BF4EEFB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9420" y="1480457"/>
            <a:ext cx="9574380" cy="4556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1216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1E0E17F-093F-604B-AD2E-051A7A6D36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Click on Web Terminal button</a:t>
            </a:r>
          </a:p>
          <a:p>
            <a:r>
              <a:rPr lang="en-US" sz="2000" dirty="0"/>
              <a:t>Choose the full screen icon in the web terminal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E16AE1-C401-134E-8DA0-0FA50E3616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Hands on workshop on cloud</a:t>
            </a: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1FC126-7CA5-1647-B3DE-9B91EB07C9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25F9E-BE9E-3E4B-A065-6D955E0DE516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DB919C9-0641-894F-BF39-F273C9D86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Choose Web Terminal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F06741-0B92-164C-8CCE-81E5E7EE6D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316" y="2329915"/>
            <a:ext cx="6351545" cy="36613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DD86CB5-6DDD-9246-AE0F-D34598F286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3628" y="2704231"/>
            <a:ext cx="6445056" cy="3661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4791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1E0E17F-093F-604B-AD2E-051A7A6D36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are going to deploy this hello-world image from docker hub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E16AE1-C401-134E-8DA0-0FA50E3616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Hands on workshop on cloud</a:t>
            </a: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1FC126-7CA5-1647-B3DE-9B91EB07C9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25F9E-BE9E-3E4B-A065-6D955E0DE516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DB919C9-0641-894F-BF39-F273C9D86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Hello-World image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F4B875B-0CCF-404B-A3DC-5CED07B76B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029" y="1682478"/>
            <a:ext cx="9533164" cy="435465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4BF3D95-567B-D947-A266-D9B42B7A0FBC}"/>
              </a:ext>
            </a:extLst>
          </p:cNvPr>
          <p:cNvSpPr/>
          <p:nvPr/>
        </p:nvSpPr>
        <p:spPr>
          <a:xfrm>
            <a:off x="4203175" y="1233789"/>
            <a:ext cx="44074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https://hub.docker.com/r/tutum/hello-world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43180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EE29421-5970-B449-AF92-D108DBE0FF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4517" y="2144865"/>
            <a:ext cx="10833100" cy="342900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E16AE1-C401-134E-8DA0-0FA50E3616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Hands on workshop on cloud</a:t>
            </a: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1FC126-7CA5-1647-B3DE-9B91EB07C9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25F9E-BE9E-3E4B-A065-6D955E0DE516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DB919C9-0641-894F-BF39-F273C9D86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 the application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2E61C3-AE9C-BF4E-88A1-EE70EE2DE6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517" y="4179711"/>
            <a:ext cx="9283700" cy="2006600"/>
          </a:xfrm>
          <a:prstGeom prst="rect">
            <a:avLst/>
          </a:prstGeom>
        </p:spPr>
      </p:pic>
      <p:sp>
        <p:nvSpPr>
          <p:cNvPr id="9" name="Content Placeholder 1">
            <a:extLst>
              <a:ext uri="{FF2B5EF4-FFF2-40B4-BE49-F238E27FC236}">
                <a16:creationId xmlns:a16="http://schemas.microsoft.com/office/drawing/2014/main" id="{AC1A0332-1103-E14E-A5B4-79850BACD23C}"/>
              </a:ext>
            </a:extLst>
          </p:cNvPr>
          <p:cNvSpPr txBox="1">
            <a:spLocks/>
          </p:cNvSpPr>
          <p:nvPr/>
        </p:nvSpPr>
        <p:spPr>
          <a:xfrm>
            <a:off x="163642" y="820868"/>
            <a:ext cx="11768528" cy="186387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Use 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</a:rPr>
              <a:t>kubectl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 create </a:t>
            </a:r>
            <a:r>
              <a:rPr lang="en-US" dirty="0"/>
              <a:t>to deploy the app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CA4CE33-F05F-384C-AF3D-3E8075D06E21}"/>
              </a:ext>
            </a:extLst>
          </p:cNvPr>
          <p:cNvSpPr/>
          <p:nvPr/>
        </p:nvSpPr>
        <p:spPr>
          <a:xfrm>
            <a:off x="404517" y="1560825"/>
            <a:ext cx="83183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kubectl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create deployment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myhello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--image=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tutum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/hello-world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C64B256-B3BD-AB4D-906F-52A7B982F09F}"/>
              </a:ext>
            </a:extLst>
          </p:cNvPr>
          <p:cNvSpPr/>
          <p:nvPr/>
        </p:nvSpPr>
        <p:spPr>
          <a:xfrm>
            <a:off x="404517" y="3658978"/>
            <a:ext cx="22525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kubectl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get all</a:t>
            </a:r>
          </a:p>
        </p:txBody>
      </p:sp>
      <p:sp>
        <p:nvSpPr>
          <p:cNvPr id="12" name="Content Placeholder 1">
            <a:extLst>
              <a:ext uri="{FF2B5EF4-FFF2-40B4-BE49-F238E27FC236}">
                <a16:creationId xmlns:a16="http://schemas.microsoft.com/office/drawing/2014/main" id="{94219DB4-D7B1-6541-8A71-CB1F2697D4DF}"/>
              </a:ext>
            </a:extLst>
          </p:cNvPr>
          <p:cNvSpPr txBox="1">
            <a:spLocks/>
          </p:cNvSpPr>
          <p:nvPr/>
        </p:nvSpPr>
        <p:spPr>
          <a:xfrm>
            <a:off x="292297" y="2911706"/>
            <a:ext cx="11768528" cy="186387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Use 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</a:rPr>
              <a:t>kubectl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 get all </a:t>
            </a:r>
            <a:r>
              <a:rPr lang="en-US" dirty="0"/>
              <a:t>to display all the resources that we created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CC478D2-4E48-A44D-B174-8EB2EAA1A0BC}"/>
              </a:ext>
            </a:extLst>
          </p:cNvPr>
          <p:cNvCxnSpPr/>
          <p:nvPr/>
        </p:nvCxnSpPr>
        <p:spPr>
          <a:xfrm>
            <a:off x="163642" y="5554087"/>
            <a:ext cx="2886332" cy="0"/>
          </a:xfrm>
          <a:prstGeom prst="line">
            <a:avLst/>
          </a:prstGeom>
          <a:ln>
            <a:solidFill>
              <a:srgbClr val="FF2F92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74286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2" id="{6970708D-CC71-4E46-8F73-FE5744A2F3E3}" vid="{A5EFC6E6-D0A9-B847-9B2B-DF712B7ADC8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4631</TotalTime>
  <Words>504</Words>
  <Application>Microsoft Macintosh PowerPoint</Application>
  <PresentationFormat>Widescreen</PresentationFormat>
  <Paragraphs>107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.AppleSystemUIFont</vt:lpstr>
      <vt:lpstr>Arial</vt:lpstr>
      <vt:lpstr>Calibri</vt:lpstr>
      <vt:lpstr>Calibri Light</vt:lpstr>
      <vt:lpstr>Courier New</vt:lpstr>
      <vt:lpstr>LucidaGrande</vt:lpstr>
      <vt:lpstr>Office Theme</vt:lpstr>
      <vt:lpstr>PowerPoint Presentation</vt:lpstr>
      <vt:lpstr>Agenda</vt:lpstr>
      <vt:lpstr>Objective</vt:lpstr>
      <vt:lpstr>Pre Requisite</vt:lpstr>
      <vt:lpstr>Login to IBM Cloud </vt:lpstr>
      <vt:lpstr>Select Kubernetes cluster</vt:lpstr>
      <vt:lpstr>Choose Web Terminal</vt:lpstr>
      <vt:lpstr>Hello-World image</vt:lpstr>
      <vt:lpstr>Deploy the application </vt:lpstr>
      <vt:lpstr>Expose the service outside the cluster</vt:lpstr>
      <vt:lpstr>Find the public IP of the cluster</vt:lpstr>
      <vt:lpstr>Access the deployed application</vt:lpstr>
      <vt:lpstr>Scaling the application</vt:lpstr>
      <vt:lpstr>Scaling application</vt:lpstr>
      <vt:lpstr>Scaling application</vt:lpstr>
      <vt:lpstr>Misc Operations in Kubernetes cluster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sachin.jha@gmail.com</dc:creator>
  <cp:lastModifiedBy>Jeya Gandhi Rajan M</cp:lastModifiedBy>
  <cp:revision>297</cp:revision>
  <dcterms:created xsi:type="dcterms:W3CDTF">2019-04-30T13:23:33Z</dcterms:created>
  <dcterms:modified xsi:type="dcterms:W3CDTF">2019-06-10T09:02:04Z</dcterms:modified>
</cp:coreProperties>
</file>